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0" r:id="rId5"/>
    <p:sldId id="259" r:id="rId6"/>
    <p:sldId id="264" r:id="rId7"/>
    <p:sldId id="260" r:id="rId8"/>
    <p:sldId id="261" r:id="rId9"/>
    <p:sldId id="272" r:id="rId10"/>
    <p:sldId id="269" r:id="rId11"/>
    <p:sldId id="278" r:id="rId12"/>
    <p:sldId id="270" r:id="rId13"/>
    <p:sldId id="271" r:id="rId14"/>
    <p:sldId id="262" r:id="rId15"/>
    <p:sldId id="263" r:id="rId16"/>
    <p:sldId id="265" r:id="rId17"/>
    <p:sldId id="267" r:id="rId18"/>
    <p:sldId id="268" r:id="rId19"/>
    <p:sldId id="274" r:id="rId20"/>
    <p:sldId id="275" r:id="rId21"/>
    <p:sldId id="277" r:id="rId22"/>
    <p:sldId id="279" r:id="rId23"/>
    <p:sldId id="276" r:id="rId24"/>
    <p:sldId id="258" r:id="rId25"/>
    <p:sldId id="281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9000"/>
            <a:lum/>
          </a:blip>
          <a:srcRect/>
          <a:stretch>
            <a:fillRect t="-10000" r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6AD0-E1E4-4444-90F1-50CA7529BDE7}" type="datetimeFigureOut">
              <a:rPr lang="hr-HR" smtClean="0"/>
              <a:pPr/>
              <a:t>3.4.2014.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A965-C2CF-4D93-9AC4-F02AB50643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772400" cy="1470025"/>
          </a:xfrm>
        </p:spPr>
        <p:txBody>
          <a:bodyPr/>
          <a:lstStyle/>
          <a:p>
            <a:r>
              <a:rPr lang="hr-HR" dirty="0" smtClean="0"/>
              <a:t>IVAN GORAN KOVAČIĆ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913656"/>
          </a:xfrm>
        </p:spPr>
        <p:txBody>
          <a:bodyPr/>
          <a:lstStyle/>
          <a:p>
            <a:r>
              <a:rPr lang="hr-HR" dirty="0" smtClean="0"/>
              <a:t>I</a:t>
            </a:r>
            <a:endParaRPr lang="hr-HR" dirty="0"/>
          </a:p>
        </p:txBody>
      </p:sp>
      <p:sp>
        <p:nvSpPr>
          <p:cNvPr id="4" name="Vodoravni svitak 3"/>
          <p:cNvSpPr/>
          <p:nvPr/>
        </p:nvSpPr>
        <p:spPr>
          <a:xfrm>
            <a:off x="611560" y="332656"/>
            <a:ext cx="7416824" cy="216024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/>
                </a:solidFill>
              </a:rPr>
              <a:t>Srce je blizu jezika, ono visi na njemu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395536" y="188640"/>
            <a:ext cx="2448272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1943. </a:t>
            </a:r>
            <a:endParaRPr lang="hr-HR" sz="4000" dirty="0"/>
          </a:p>
        </p:txBody>
      </p:sp>
      <p:sp>
        <p:nvSpPr>
          <p:cNvPr id="3" name="Zaobljeni pravokutnik 2"/>
          <p:cNvSpPr/>
          <p:nvPr/>
        </p:nvSpPr>
        <p:spPr>
          <a:xfrm>
            <a:off x="1115616" y="5229200"/>
            <a:ext cx="720080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i="1" dirty="0" smtClean="0"/>
              <a:t>Hrvatske pjesme partizanke</a:t>
            </a:r>
            <a:endParaRPr lang="hr-HR" sz="4400" dirty="0" smtClean="0"/>
          </a:p>
        </p:txBody>
      </p:sp>
      <p:pic>
        <p:nvPicPr>
          <p:cNvPr id="26626" name="Picture 2" descr="http://zagreb.arhiv.hr/hr/novosti/pregled/izlozbe/galerija/slike/galerija/velike/dokumenti-19-20/razno/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916832"/>
            <a:ext cx="20669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www.abrasmedia.info/sites/default/files/styles/250x200/public/field/image/Ivan-goran-kovacic-1-proleterska-1943.jpg?itok=yHK9nvX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032448" cy="322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svitak 1"/>
          <p:cNvSpPr/>
          <p:nvPr/>
        </p:nvSpPr>
        <p:spPr>
          <a:xfrm>
            <a:off x="827584" y="548680"/>
            <a:ext cx="7344816" cy="5688632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Partizanka</a:t>
            </a:r>
          </a:p>
          <a:p>
            <a:pPr algn="ctr"/>
            <a:endParaRPr lang="hr-HR" sz="2400" i="1" dirty="0" smtClean="0">
              <a:solidFill>
                <a:schemeClr val="tx1"/>
              </a:solidFill>
            </a:endParaRP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Drugarice, ne sja lančić zlatni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O tvom vratu; nemaš narukvice;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Vihori ti kosa; povik ratni</a:t>
            </a:r>
          </a:p>
          <a:p>
            <a:pPr algn="ctr"/>
            <a:r>
              <a:rPr lang="hr-HR" sz="2400" i="1" dirty="0" err="1" smtClean="0">
                <a:solidFill>
                  <a:schemeClr val="tx1"/>
                </a:solidFill>
              </a:rPr>
              <a:t>Obasjo</a:t>
            </a:r>
            <a:r>
              <a:rPr lang="hr-HR" sz="2400" i="1" dirty="0" smtClean="0">
                <a:solidFill>
                  <a:schemeClr val="tx1"/>
                </a:solidFill>
              </a:rPr>
              <a:t> ljepotom tvoje lice.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O tvom vratu ne sja lančić zlatni,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Drugarice!</a:t>
            </a:r>
          </a:p>
          <a:p>
            <a:pPr algn="ctr"/>
            <a:endParaRPr lang="hr-HR" sz="2400" i="1" dirty="0" smtClean="0">
              <a:solidFill>
                <a:schemeClr val="tx1"/>
              </a:solidFill>
            </a:endParaRP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doravni svitak 2"/>
          <p:cNvSpPr/>
          <p:nvPr/>
        </p:nvSpPr>
        <p:spPr>
          <a:xfrm>
            <a:off x="539552" y="0"/>
            <a:ext cx="252028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1943. </a:t>
            </a:r>
            <a:endParaRPr lang="hr-HR" sz="4000" dirty="0"/>
          </a:p>
        </p:txBody>
      </p:sp>
      <p:pic>
        <p:nvPicPr>
          <p:cNvPr id="27650" name="Picture 2" descr="http://www.matica.hr/slike/vijenac/vijenac498/STG159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84712" cy="5112394"/>
          </a:xfrm>
          <a:prstGeom prst="rect">
            <a:avLst/>
          </a:prstGeom>
          <a:noFill/>
        </p:spPr>
      </p:pic>
      <p:pic>
        <p:nvPicPr>
          <p:cNvPr id="27656" name="Picture 8" descr="http://www.njuskalo.hr/image-bigger/antikvarne-knjige/jama-ivan-goran-kovacic-1944-litografije-murtic-prica-slika-5140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648"/>
            <a:ext cx="230425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8" name="Picture 10" descr="http://www.bibliofil.hr/upload/covers/2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3140968"/>
            <a:ext cx="238125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aobljeni pravokutnik 5"/>
          <p:cNvSpPr/>
          <p:nvPr/>
        </p:nvSpPr>
        <p:spPr>
          <a:xfrm>
            <a:off x="4211960" y="5013176"/>
            <a:ext cx="1979712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Livno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omiti svitak 2"/>
          <p:cNvSpPr/>
          <p:nvPr/>
        </p:nvSpPr>
        <p:spPr>
          <a:xfrm>
            <a:off x="251520" y="404664"/>
            <a:ext cx="6120680" cy="5688632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>Krv je moje svjetlo i moja tama.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/>
            </a:r>
            <a:br>
              <a:rPr lang="hr-HR" sz="2400" i="1" dirty="0" smtClean="0">
                <a:solidFill>
                  <a:schemeClr val="tx1"/>
                </a:solidFill>
              </a:rPr>
            </a:br>
            <a:r>
              <a:rPr lang="hr-HR" sz="2400" i="1" dirty="0" smtClean="0">
                <a:solidFill>
                  <a:schemeClr val="tx1"/>
                </a:solidFill>
              </a:rPr>
              <a:t>Blaženu noć su meni iskopali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/>
            </a:r>
            <a:br>
              <a:rPr lang="hr-HR" sz="2400" i="1" dirty="0" smtClean="0">
                <a:solidFill>
                  <a:schemeClr val="tx1"/>
                </a:solidFill>
              </a:rPr>
            </a:br>
            <a:r>
              <a:rPr lang="hr-HR" sz="2400" i="1" dirty="0" smtClean="0">
                <a:solidFill>
                  <a:schemeClr val="tx1"/>
                </a:solidFill>
              </a:rPr>
              <a:t>Sa sretnim vidom iz </a:t>
            </a:r>
            <a:r>
              <a:rPr lang="hr-HR" sz="2400" i="1" dirty="0" err="1" smtClean="0">
                <a:solidFill>
                  <a:schemeClr val="tx1"/>
                </a:solidFill>
              </a:rPr>
              <a:t>očinjih</a:t>
            </a:r>
            <a:r>
              <a:rPr lang="hr-HR" sz="2400" i="1" dirty="0" smtClean="0">
                <a:solidFill>
                  <a:schemeClr val="tx1"/>
                </a:solidFill>
              </a:rPr>
              <a:t> jama;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/>
            </a:r>
            <a:br>
              <a:rPr lang="hr-HR" sz="2400" i="1" dirty="0" smtClean="0">
                <a:solidFill>
                  <a:schemeClr val="tx1"/>
                </a:solidFill>
              </a:rPr>
            </a:br>
            <a:r>
              <a:rPr lang="hr-HR" sz="2400" i="1" dirty="0" smtClean="0">
                <a:solidFill>
                  <a:schemeClr val="tx1"/>
                </a:solidFill>
              </a:rPr>
              <a:t>Od kaplja dana bijesni oganj pali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/>
            </a:r>
            <a:br>
              <a:rPr lang="hr-HR" sz="2400" i="1" dirty="0" smtClean="0">
                <a:solidFill>
                  <a:schemeClr val="tx1"/>
                </a:solidFill>
              </a:rPr>
            </a:br>
            <a:r>
              <a:rPr lang="hr-HR" sz="2400" i="1" dirty="0" smtClean="0">
                <a:solidFill>
                  <a:schemeClr val="tx1"/>
                </a:solidFill>
              </a:rPr>
              <a:t>Krvavu </a:t>
            </a:r>
            <a:r>
              <a:rPr lang="hr-HR" sz="2400" i="1" dirty="0" err="1" smtClean="0">
                <a:solidFill>
                  <a:schemeClr val="tx1"/>
                </a:solidFill>
              </a:rPr>
              <a:t>zjenu</a:t>
            </a:r>
            <a:r>
              <a:rPr lang="hr-HR" sz="2400" i="1" dirty="0" smtClean="0">
                <a:solidFill>
                  <a:schemeClr val="tx1"/>
                </a:solidFill>
              </a:rPr>
              <a:t> u mozgu, ko ranu.</a:t>
            </a:r>
          </a:p>
          <a:p>
            <a:pPr algn="ctr"/>
            <a:r>
              <a:rPr lang="hr-HR" sz="2400" i="1" dirty="0" smtClean="0">
                <a:solidFill>
                  <a:schemeClr val="tx1"/>
                </a:solidFill>
              </a:rPr>
              <a:t/>
            </a:r>
            <a:br>
              <a:rPr lang="hr-HR" sz="2400" i="1" dirty="0" smtClean="0">
                <a:solidFill>
                  <a:schemeClr val="tx1"/>
                </a:solidFill>
              </a:rPr>
            </a:br>
            <a:r>
              <a:rPr lang="hr-HR" sz="2400" i="1" dirty="0" smtClean="0">
                <a:solidFill>
                  <a:schemeClr val="tx1"/>
                </a:solidFill>
              </a:rPr>
              <a:t>Moje su oči </a:t>
            </a:r>
            <a:r>
              <a:rPr lang="hr-HR" sz="2400" i="1" dirty="0" err="1" smtClean="0">
                <a:solidFill>
                  <a:schemeClr val="tx1"/>
                </a:solidFill>
              </a:rPr>
              <a:t>zgasle</a:t>
            </a:r>
            <a:r>
              <a:rPr lang="hr-HR" sz="2400" i="1" dirty="0" smtClean="0">
                <a:solidFill>
                  <a:schemeClr val="tx1"/>
                </a:solidFill>
              </a:rPr>
              <a:t> na mome dlanu.</a:t>
            </a:r>
            <a:endParaRPr lang="hr-HR" sz="2400" i="1" dirty="0">
              <a:solidFill>
                <a:schemeClr val="tx1"/>
              </a:solidFill>
            </a:endParaRPr>
          </a:p>
        </p:txBody>
      </p:sp>
      <p:pic>
        <p:nvPicPr>
          <p:cNvPr id="28674" name="Picture 2" descr="http://www.jovicaletic.com/cms/wp-content/uploads/2010/05/JAMA-243x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3284984"/>
            <a:ext cx="23145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467544" y="260648"/>
            <a:ext cx="288032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12. </a:t>
            </a:r>
            <a:r>
              <a:rPr lang="hr-HR" sz="4000" dirty="0" smtClean="0"/>
              <a:t>7. 1943. </a:t>
            </a:r>
            <a:endParaRPr lang="hr-HR" sz="4000" dirty="0"/>
          </a:p>
        </p:txBody>
      </p:sp>
      <p:sp>
        <p:nvSpPr>
          <p:cNvPr id="4" name="Zaobljeni pravokutnik 3"/>
          <p:cNvSpPr/>
          <p:nvPr/>
        </p:nvSpPr>
        <p:spPr>
          <a:xfrm>
            <a:off x="467544" y="465313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/>
              <a:t>g</a:t>
            </a:r>
            <a:r>
              <a:rPr lang="hr-HR" sz="4400" dirty="0" smtClean="0"/>
              <a:t>rob - nepoznat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467544" y="2420888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ubijen</a:t>
            </a:r>
          </a:p>
        </p:txBody>
      </p:sp>
      <p:pic>
        <p:nvPicPr>
          <p:cNvPr id="10" name="Picture 2" descr="http://www.ezgeta.com/WMojGro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124744"/>
            <a:ext cx="4744616" cy="342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omiti svitak 2"/>
          <p:cNvSpPr/>
          <p:nvPr/>
        </p:nvSpPr>
        <p:spPr>
          <a:xfrm>
            <a:off x="467544" y="260648"/>
            <a:ext cx="7488832" cy="6264696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i="1" dirty="0" smtClean="0"/>
              <a:t>Moj grob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i="1" dirty="0" smtClean="0"/>
              <a:t>U planini mrkoj </a:t>
            </a:r>
            <a:r>
              <a:rPr lang="hr-HR" sz="2800" i="1" dirty="0" err="1" smtClean="0"/>
              <a:t>nek</a:t>
            </a:r>
            <a:r>
              <a:rPr lang="hr-HR" sz="2800" i="1" dirty="0" smtClean="0"/>
              <a:t> mi bude hum,</a:t>
            </a:r>
          </a:p>
          <a:p>
            <a:pPr algn="ctr"/>
            <a:endParaRPr lang="hr-HR" sz="2800" i="1" dirty="0" smtClean="0"/>
          </a:p>
          <a:p>
            <a:pPr algn="ctr"/>
            <a:r>
              <a:rPr lang="hr-HR" sz="2800" i="1" dirty="0" smtClean="0"/>
              <a:t>Nad njim urlik vuka, crnih grana </a:t>
            </a:r>
            <a:r>
              <a:rPr lang="hr-HR" sz="2800" i="1" dirty="0" err="1" smtClean="0"/>
              <a:t>sum</a:t>
            </a:r>
            <a:r>
              <a:rPr lang="hr-HR" sz="2800" i="1" dirty="0" smtClean="0"/>
              <a:t>,</a:t>
            </a:r>
          </a:p>
          <a:p>
            <a:pPr algn="ctr"/>
            <a:endParaRPr lang="hr-HR" sz="2800" i="1" dirty="0" smtClean="0"/>
          </a:p>
          <a:p>
            <a:pPr algn="ctr"/>
            <a:endParaRPr lang="hr-HR" sz="2800" i="1" dirty="0"/>
          </a:p>
          <a:p>
            <a:pPr algn="ctr"/>
            <a:r>
              <a:rPr lang="hr-HR" sz="2800" i="1" dirty="0" smtClean="0"/>
              <a:t>Ljeti vječan vihor, zimi visok snijeg,</a:t>
            </a:r>
          </a:p>
          <a:p>
            <a:pPr algn="ctr"/>
            <a:endParaRPr lang="hr-HR" sz="2800" i="1" dirty="0" smtClean="0"/>
          </a:p>
          <a:p>
            <a:pPr algn="ctr"/>
            <a:r>
              <a:rPr lang="hr-HR" sz="2800" i="1" dirty="0" smtClean="0"/>
              <a:t>Muku moje rake nedostupan bijeg </a:t>
            </a:r>
            <a:r>
              <a:rPr lang="hr-HR" sz="2800" i="1" dirty="0" err="1" smtClean="0"/>
              <a:t>...</a:t>
            </a:r>
            <a:r>
              <a:rPr lang="hr-HR" sz="2800" i="1" dirty="0" smtClean="0"/>
              <a:t>.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 smtClean="0"/>
              <a:t>…</a:t>
            </a:r>
          </a:p>
          <a:p>
            <a:pPr algn="ctr"/>
            <a:endParaRPr lang="hr-HR" sz="2400" dirty="0" smtClean="0"/>
          </a:p>
          <a:p>
            <a:pPr algn="ctr"/>
            <a:endParaRPr lang="hr-HR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467544" y="260648"/>
            <a:ext cx="288032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1945. </a:t>
            </a:r>
            <a:endParaRPr lang="hr-HR" sz="4000" dirty="0"/>
          </a:p>
        </p:txBody>
      </p:sp>
      <p:sp>
        <p:nvSpPr>
          <p:cNvPr id="4" name="Zaobljeni pravokutnik 3"/>
          <p:cNvSpPr/>
          <p:nvPr/>
        </p:nvSpPr>
        <p:spPr>
          <a:xfrm>
            <a:off x="395536" y="2420888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posmrtno</a:t>
            </a:r>
            <a:endParaRPr lang="hr-HR" sz="4400" dirty="0" smtClean="0"/>
          </a:p>
        </p:txBody>
      </p:sp>
      <p:sp>
        <p:nvSpPr>
          <p:cNvPr id="5" name="Zaobljeni pravokutnik 4"/>
          <p:cNvSpPr/>
          <p:nvPr/>
        </p:nvSpPr>
        <p:spPr>
          <a:xfrm>
            <a:off x="539552" y="4437112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i="1" dirty="0" smtClean="0"/>
              <a:t>Ognji i rože</a:t>
            </a:r>
          </a:p>
        </p:txBody>
      </p:sp>
      <p:pic>
        <p:nvPicPr>
          <p:cNvPr id="22530" name="Picture 2" descr="http://antikvarijat-biblos.hr/upload/catalog_product/6709/13830b_5228c653e37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340768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1187624" y="0"/>
            <a:ext cx="4392488" cy="446449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hr-HR" sz="3200" i="1" dirty="0" smtClean="0"/>
              <a:t>Beli most</a:t>
            </a:r>
          </a:p>
          <a:p>
            <a:pPr algn="ctr">
              <a:buFont typeface="Wingdings" pitchFamily="2" charset="2"/>
              <a:buNone/>
            </a:pPr>
            <a:endParaRPr lang="hr-HR" sz="3200" i="1" dirty="0" smtClean="0"/>
          </a:p>
          <a:p>
            <a:pPr algn="ctr">
              <a:buFont typeface="Wingdings" pitchFamily="2" charset="2"/>
              <a:buNone/>
            </a:pPr>
            <a:r>
              <a:rPr lang="en-GB" sz="3200" i="1" dirty="0" err="1" smtClean="0"/>
              <a:t>Preskočil</a:t>
            </a:r>
            <a:r>
              <a:rPr lang="en-GB" sz="3200" i="1" dirty="0" smtClean="0"/>
              <a:t> je </a:t>
            </a:r>
            <a:r>
              <a:rPr lang="en-GB" sz="3200" i="1" dirty="0" err="1" smtClean="0"/>
              <a:t>reko</a:t>
            </a:r>
            <a:r>
              <a:rPr lang="en-GB" sz="3200" i="1" dirty="0" smtClean="0"/>
              <a:t>,</a:t>
            </a:r>
          </a:p>
          <a:p>
            <a:pPr algn="ctr">
              <a:buFont typeface="Wingdings" pitchFamily="2" charset="2"/>
              <a:buNone/>
            </a:pPr>
            <a:r>
              <a:rPr lang="en-GB" sz="3200" i="1" dirty="0" smtClean="0"/>
              <a:t>V </a:t>
            </a:r>
            <a:r>
              <a:rPr lang="en-GB" sz="3200" i="1" dirty="0" err="1" smtClean="0"/>
              <a:t>hrptu</a:t>
            </a:r>
            <a:r>
              <a:rPr lang="en-GB" sz="3200" i="1" dirty="0" smtClean="0"/>
              <a:t> se je </a:t>
            </a:r>
            <a:r>
              <a:rPr lang="en-GB" sz="3200" i="1" dirty="0" err="1" smtClean="0"/>
              <a:t>svil</a:t>
            </a:r>
            <a:r>
              <a:rPr lang="en-GB" sz="3200" i="1" dirty="0" smtClean="0"/>
              <a:t>,</a:t>
            </a:r>
          </a:p>
          <a:p>
            <a:pPr algn="ctr">
              <a:buFont typeface="Wingdings" pitchFamily="2" charset="2"/>
              <a:buNone/>
            </a:pPr>
            <a:r>
              <a:rPr lang="en-GB" sz="3200" i="1" dirty="0" err="1" smtClean="0"/>
              <a:t>Bel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ko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čisto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mleko</a:t>
            </a:r>
            <a:endParaRPr lang="en-GB" sz="3200" i="1" dirty="0" smtClean="0"/>
          </a:p>
          <a:p>
            <a:pPr algn="ctr">
              <a:buFont typeface="Wingdings" pitchFamily="2" charset="2"/>
              <a:buNone/>
            </a:pPr>
            <a:r>
              <a:rPr lang="en-GB" sz="3200" i="1" dirty="0" smtClean="0"/>
              <a:t>I </a:t>
            </a:r>
            <a:r>
              <a:rPr lang="en-GB" sz="3200" i="1" dirty="0" err="1" smtClean="0"/>
              <a:t>velo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od</a:t>
            </a:r>
            <a:r>
              <a:rPr lang="en-GB" sz="3200" i="1" dirty="0" smtClean="0"/>
              <a:t> vil.</a:t>
            </a:r>
            <a:r>
              <a:rPr lang="hr-HR" sz="3200" i="1" dirty="0" smtClean="0"/>
              <a:t> ….</a:t>
            </a:r>
            <a:endParaRPr lang="en-GB" sz="3200" i="1" dirty="0"/>
          </a:p>
        </p:txBody>
      </p:sp>
      <p:pic>
        <p:nvPicPr>
          <p:cNvPr id="23554" name="Picture 2" descr="Beli mo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221088"/>
            <a:ext cx="4762500" cy="218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njuskalo.hr/image-bigger/knjige-knjizevnost/smrt-cizmama-sedam-zvonara-majke-marije-ivan-goran-kovacic-slika-217216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340768"/>
            <a:ext cx="2448272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Vodoravni svitak 2"/>
          <p:cNvSpPr/>
          <p:nvPr/>
        </p:nvSpPr>
        <p:spPr>
          <a:xfrm>
            <a:off x="3779912" y="1628800"/>
            <a:ext cx="4464496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/>
              <a:t>p</a:t>
            </a:r>
            <a:r>
              <a:rPr lang="hr-HR" sz="4000" dirty="0" smtClean="0"/>
              <a:t>oezija i proza</a:t>
            </a:r>
            <a:endParaRPr lang="hr-HR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467544" y="260648"/>
            <a:ext cx="288032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1964. </a:t>
            </a:r>
            <a:endParaRPr lang="hr-HR" sz="4000" dirty="0"/>
          </a:p>
        </p:txBody>
      </p:sp>
      <p:sp>
        <p:nvSpPr>
          <p:cNvPr id="5" name="Zaobljeni pravokutnik 4"/>
          <p:cNvSpPr/>
          <p:nvPr/>
        </p:nvSpPr>
        <p:spPr>
          <a:xfrm>
            <a:off x="5508104" y="332656"/>
            <a:ext cx="30243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i="1" dirty="0" smtClean="0"/>
              <a:t>Goranovo proljeće</a:t>
            </a:r>
          </a:p>
        </p:txBody>
      </p:sp>
      <p:pic>
        <p:nvPicPr>
          <p:cNvPr id="31746" name="Picture 2" descr="Click to open image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1748" name="Picture 4" descr="http://www.igk.hr/slike/gp/50.%20Goranovo%20proljece/vip%20club/IMG_5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1628800"/>
            <a:ext cx="4799856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Zaobljeni pravokutnik 8"/>
          <p:cNvSpPr/>
          <p:nvPr/>
        </p:nvSpPr>
        <p:spPr>
          <a:xfrm>
            <a:off x="323528" y="5301208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i="1" dirty="0" smtClean="0"/>
              <a:t>Goranov vijenac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5364088" y="5301208"/>
            <a:ext cx="3456384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i="1" dirty="0" smtClean="0"/>
              <a:t>Goran za mlade pjesnike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struki val 3"/>
          <p:cNvSpPr/>
          <p:nvPr/>
        </p:nvSpPr>
        <p:spPr>
          <a:xfrm>
            <a:off x="1331640" y="188640"/>
            <a:ext cx="6408712" cy="2520280"/>
          </a:xfrm>
          <a:prstGeom prst="doubleWav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 err="1" smtClean="0"/>
              <a:t>Lukovdol</a:t>
            </a:r>
            <a:r>
              <a:rPr lang="hr-HR" sz="3200" dirty="0" smtClean="0"/>
              <a:t>, 21. ožujka 1913.</a:t>
            </a:r>
          </a:p>
          <a:p>
            <a:pPr algn="ctr"/>
            <a:endParaRPr lang="hr-HR" sz="3200" dirty="0"/>
          </a:p>
          <a:p>
            <a:pPr algn="ctr"/>
            <a:r>
              <a:rPr lang="hr-HR" sz="3200" dirty="0" smtClean="0"/>
              <a:t>Vrbice, okolica Foče, </a:t>
            </a:r>
            <a:r>
              <a:rPr lang="hr-HR" sz="3200" dirty="0" smtClean="0"/>
              <a:t>12. </a:t>
            </a:r>
            <a:r>
              <a:rPr lang="hr-HR" sz="3200" dirty="0" smtClean="0"/>
              <a:t>srpnja 1943</a:t>
            </a:r>
            <a:r>
              <a:rPr lang="hr-HR" dirty="0" smtClean="0"/>
              <a:t>.</a:t>
            </a:r>
          </a:p>
          <a:p>
            <a:pPr algn="ctr"/>
            <a:endParaRPr lang="hr-HR" dirty="0"/>
          </a:p>
        </p:txBody>
      </p:sp>
      <p:pic>
        <p:nvPicPr>
          <p:cNvPr id="1026" name="Picture 2" descr="http://sjedi5.com/dokumenti/lektireimg/ivan_goran_kovacic_3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564904"/>
            <a:ext cx="2619375" cy="3048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ttp://mw2.google.com/mw-panoramio/photos/medium/58613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068960"/>
            <a:ext cx="4762500" cy="3486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trelica udesno 6"/>
          <p:cNvSpPr/>
          <p:nvPr/>
        </p:nvSpPr>
        <p:spPr>
          <a:xfrm>
            <a:off x="323528" y="5517232"/>
            <a:ext cx="3672408" cy="115212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r</a:t>
            </a:r>
            <a:r>
              <a:rPr lang="hr-HR" sz="2400" dirty="0" smtClean="0"/>
              <a:t>odna kuća I. G. Kovačića </a:t>
            </a: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jeni pravokutnik 7"/>
          <p:cNvSpPr/>
          <p:nvPr/>
        </p:nvSpPr>
        <p:spPr>
          <a:xfrm>
            <a:off x="5292080" y="332656"/>
            <a:ext cx="30243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/>
              <a:t>d</a:t>
            </a:r>
            <a:r>
              <a:rPr lang="hr-HR" sz="3600" dirty="0" smtClean="0"/>
              <a:t>io posmrtnih ostataka</a:t>
            </a:r>
          </a:p>
        </p:txBody>
      </p:sp>
      <p:sp>
        <p:nvSpPr>
          <p:cNvPr id="9" name="Vodoravni svitak 8"/>
          <p:cNvSpPr/>
          <p:nvPr/>
        </p:nvSpPr>
        <p:spPr>
          <a:xfrm>
            <a:off x="467544" y="260648"/>
            <a:ext cx="288032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1996. </a:t>
            </a:r>
            <a:endParaRPr lang="hr-HR" sz="4000" dirty="0"/>
          </a:p>
        </p:txBody>
      </p:sp>
      <p:sp>
        <p:nvSpPr>
          <p:cNvPr id="10" name="Zaobljeni pravokutnik 9"/>
          <p:cNvSpPr/>
          <p:nvPr/>
        </p:nvSpPr>
        <p:spPr>
          <a:xfrm>
            <a:off x="5868144" y="4365104"/>
            <a:ext cx="3024336" cy="14401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Memorijalni spomenik</a:t>
            </a:r>
          </a:p>
        </p:txBody>
      </p:sp>
      <p:pic>
        <p:nvPicPr>
          <p:cNvPr id="30724" name="Picture 4" descr="http://ineco.posluh.hr/pgz/spomenici_nob/galerija/vrbovsko/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276872"/>
            <a:ext cx="4991100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dirty="0" smtClean="0">
                <a:latin typeface="+mn-lt"/>
              </a:rPr>
              <a:t>Hrvatski povijesni muzej - Memorijalni muzej Ivan Goran Kovačić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Zaobljeni pravokutnik 2"/>
          <p:cNvSpPr/>
          <p:nvPr/>
        </p:nvSpPr>
        <p:spPr>
          <a:xfrm>
            <a:off x="251520" y="141277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i="1" dirty="0" smtClean="0"/>
              <a:t>Goranova rodna kuća</a:t>
            </a:r>
          </a:p>
        </p:txBody>
      </p:sp>
      <p:pic>
        <p:nvPicPr>
          <p:cNvPr id="36866" name="Picture 2" descr="http://www.river-kupa-croatia-holidays.com/hr/images/lokalne-atrakcije/attractions-museum-igkovaci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268760"/>
            <a:ext cx="3257178" cy="246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ineco.posluh.hr/pgz/spomenici_nob/galerija/vrbovsko/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140968"/>
            <a:ext cx="439248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aobljeni pravokutnik 5"/>
          <p:cNvSpPr/>
          <p:nvPr/>
        </p:nvSpPr>
        <p:spPr>
          <a:xfrm>
            <a:off x="5580112" y="4653136"/>
            <a:ext cx="2952328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11. srpnja 2003.</a:t>
            </a:r>
            <a:endParaRPr lang="hr-H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z-vrbovsko.hr/files/ivan_goran_kovaci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3429422" cy="255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http://www.tz-vrbovsko.hr/gallery/ivan_goran_kovac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837222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539552" y="404664"/>
            <a:ext cx="208823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danas</a:t>
            </a:r>
          </a:p>
        </p:txBody>
      </p:sp>
      <p:pic>
        <p:nvPicPr>
          <p:cNvPr id="2050" name="Picture 2" descr="logoglavn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32656"/>
            <a:ext cx="4762500" cy="107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os-igkovacic-dj.skole.hr/upload/os-igkovacic-dj/images/multistatic/71/Image/skola19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700808"/>
            <a:ext cx="28575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jagram toka: Bušena vrpca 6"/>
          <p:cNvSpPr/>
          <p:nvPr/>
        </p:nvSpPr>
        <p:spPr>
          <a:xfrm>
            <a:off x="251520" y="4005064"/>
            <a:ext cx="1512168" cy="864096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knjižnica</a:t>
            </a:r>
            <a:endParaRPr lang="hr-HR" sz="2800" dirty="0"/>
          </a:p>
        </p:txBody>
      </p:sp>
      <p:sp>
        <p:nvSpPr>
          <p:cNvPr id="8" name="Zaobljeni pravokutnik 7"/>
          <p:cNvSpPr/>
          <p:nvPr/>
        </p:nvSpPr>
        <p:spPr>
          <a:xfrm>
            <a:off x="3419872" y="1988840"/>
            <a:ext cx="5328592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studentsko naselje - Rijeka</a:t>
            </a:r>
          </a:p>
        </p:txBody>
      </p:sp>
      <p:pic>
        <p:nvPicPr>
          <p:cNvPr id="2054" name="Picture 6" descr="http://novine.novilist.hr/images/clanci/2005/7/1525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212976"/>
            <a:ext cx="3849216" cy="242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upload.wikimedia.org/wikipedia/hr/0/08/Ivan_Goran_Kova%C4%8Di%C4%87_mar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4005064"/>
            <a:ext cx="2102743" cy="251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251520" y="404664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/>
              <a:t>p</a:t>
            </a:r>
            <a:r>
              <a:rPr lang="hr-HR" sz="4400" dirty="0" smtClean="0"/>
              <a:t>jesnik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Zaobljeni pravokutnik 2"/>
          <p:cNvSpPr/>
          <p:nvPr/>
        </p:nvSpPr>
        <p:spPr>
          <a:xfrm>
            <a:off x="395536" y="5085184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esejist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5652120" y="501317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prevoditelj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5796136" y="620688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pripovjedač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5364" name="Picture 4" descr="http://www.dimitrijepopovic.from.hr/photos/plakati/35.jpg"/>
          <p:cNvPicPr>
            <a:picLocks noChangeAspect="1" noChangeArrowheads="1"/>
          </p:cNvPicPr>
          <p:nvPr/>
        </p:nvPicPr>
        <p:blipFill>
          <a:blip r:embed="rId2" cstate="print"/>
          <a:srcRect t="11542" b="9589"/>
          <a:stretch>
            <a:fillRect/>
          </a:stretch>
        </p:blipFill>
        <p:spPr bwMode="auto">
          <a:xfrm>
            <a:off x="2987824" y="1772816"/>
            <a:ext cx="270510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Izradio: </a:t>
            </a:r>
            <a:r>
              <a:rPr lang="hr-HR" dirty="0"/>
              <a:t>Marin </a:t>
            </a:r>
            <a:r>
              <a:rPr lang="hr-HR" dirty="0" err="1" smtClean="0"/>
              <a:t>Erny</a:t>
            </a:r>
            <a:r>
              <a:rPr lang="hr-HR" dirty="0" smtClean="0"/>
              <a:t>, 8.</a:t>
            </a:r>
            <a:r>
              <a:rPr lang="hr-HR" cap="none" dirty="0" smtClean="0"/>
              <a:t> b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6878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12776"/>
            <a:ext cx="6264695" cy="411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a 2"/>
          <p:cNvSpPr/>
          <p:nvPr/>
        </p:nvSpPr>
        <p:spPr>
          <a:xfrm>
            <a:off x="2411760" y="1484784"/>
            <a:ext cx="2088232" cy="129614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755576" y="548680"/>
            <a:ext cx="396044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DJETINJSTVO</a:t>
            </a:r>
            <a:endParaRPr lang="hr-HR" sz="4000" dirty="0"/>
          </a:p>
        </p:txBody>
      </p:sp>
      <p:sp>
        <p:nvSpPr>
          <p:cNvPr id="3" name="Zaobljeni pravokutnik 2"/>
          <p:cNvSpPr/>
          <p:nvPr/>
        </p:nvSpPr>
        <p:spPr>
          <a:xfrm>
            <a:off x="539552" y="2276872"/>
            <a:ext cx="194421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Ivan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611560" y="3645024"/>
            <a:ext cx="194421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Ruža </a:t>
            </a:r>
          </a:p>
          <a:p>
            <a:pPr algn="ctr"/>
            <a:r>
              <a:rPr lang="hr-HR" sz="4400" dirty="0" err="1" smtClean="0"/>
              <a:t>Klein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026" name="Picture 2" descr="http://hvm.mdc.hr/UserFiles/Image/HPM_Lukovdol_Kovacic/4-DSCF0026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2060848"/>
            <a:ext cx="3672408" cy="367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2123728" y="2348880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err="1" smtClean="0"/>
              <a:t>Lukovdol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Vodoravni svitak 2"/>
          <p:cNvSpPr/>
          <p:nvPr/>
        </p:nvSpPr>
        <p:spPr>
          <a:xfrm>
            <a:off x="755576" y="548680"/>
            <a:ext cx="396044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ŠKOLOVANJE</a:t>
            </a:r>
            <a:endParaRPr lang="hr-HR" sz="4000" dirty="0"/>
          </a:p>
        </p:txBody>
      </p:sp>
      <p:sp>
        <p:nvSpPr>
          <p:cNvPr id="4" name="Zaobljeni pravokutnik 3"/>
          <p:cNvSpPr/>
          <p:nvPr/>
        </p:nvSpPr>
        <p:spPr>
          <a:xfrm>
            <a:off x="5004048" y="537321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Zagreb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Zaobljeni pravokutnik 4"/>
          <p:cNvSpPr/>
          <p:nvPr/>
        </p:nvSpPr>
        <p:spPr>
          <a:xfrm>
            <a:off x="539552" y="465313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Karlovac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6386" name="Picture 2" descr="Ivan Goran Kova&amp;ccaron;i&amp;cacute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32656"/>
            <a:ext cx="2904728" cy="4041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539552" y="764704"/>
            <a:ext cx="2880320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1932. </a:t>
            </a:r>
            <a:endParaRPr lang="hr-HR" sz="4000" dirty="0"/>
          </a:p>
        </p:txBody>
      </p:sp>
      <p:sp>
        <p:nvSpPr>
          <p:cNvPr id="5" name="Zaobljeni pravokutnik 4"/>
          <p:cNvSpPr/>
          <p:nvPr/>
        </p:nvSpPr>
        <p:spPr>
          <a:xfrm>
            <a:off x="467544" y="3933056"/>
            <a:ext cx="3240360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dirty="0"/>
              <a:t>z</a:t>
            </a:r>
            <a:r>
              <a:rPr lang="hr-HR" sz="3200" dirty="0" smtClean="0"/>
              <a:t>birka pjesama </a:t>
            </a:r>
            <a:r>
              <a:rPr lang="hr-HR" sz="3200" i="1" dirty="0" smtClean="0"/>
              <a:t>Lirika</a:t>
            </a:r>
          </a:p>
        </p:txBody>
      </p:sp>
      <p:pic>
        <p:nvPicPr>
          <p:cNvPr id="21506" name="Picture 2" descr="http://www.srcelubenice.com/media/catalog/product/cache/1/image/500x500/9df78eab33525d08d6e5fb8d27136e95/1/2/12.10.10.1_0004.jpg"/>
          <p:cNvPicPr>
            <a:picLocks noChangeAspect="1" noChangeArrowheads="1"/>
          </p:cNvPicPr>
          <p:nvPr/>
        </p:nvPicPr>
        <p:blipFill>
          <a:blip r:embed="rId2" cstate="email"/>
          <a:srcRect l="15389" r="15360"/>
          <a:stretch>
            <a:fillRect/>
          </a:stretch>
        </p:blipFill>
        <p:spPr bwMode="auto">
          <a:xfrm>
            <a:off x="4355976" y="548954"/>
            <a:ext cx="4032448" cy="582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611560" y="548680"/>
            <a:ext cx="2448272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1936. </a:t>
            </a:r>
            <a:endParaRPr lang="hr-HR" sz="4000" dirty="0"/>
          </a:p>
        </p:txBody>
      </p:sp>
      <p:sp>
        <p:nvSpPr>
          <p:cNvPr id="3" name="Zaobljeni pravokutnik 2"/>
          <p:cNvSpPr/>
          <p:nvPr/>
        </p:nvSpPr>
        <p:spPr>
          <a:xfrm>
            <a:off x="179512" y="3140968"/>
            <a:ext cx="4392488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i="1" dirty="0" smtClean="0"/>
              <a:t>Hrvatski dnevnik</a:t>
            </a:r>
            <a:r>
              <a:rPr lang="hr-HR" i="1" dirty="0" smtClean="0"/>
              <a:t> </a:t>
            </a:r>
            <a:endParaRPr lang="hr-HR" i="1" dirty="0"/>
          </a:p>
        </p:txBody>
      </p:sp>
      <p:sp>
        <p:nvSpPr>
          <p:cNvPr id="4" name="Zaobljeni pravokutnik 3"/>
          <p:cNvSpPr/>
          <p:nvPr/>
        </p:nvSpPr>
        <p:spPr>
          <a:xfrm>
            <a:off x="611560" y="4869160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i="1" dirty="0" smtClean="0"/>
              <a:t>Novosti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Zaobljeni pravokutnik 5"/>
          <p:cNvSpPr/>
          <p:nvPr/>
        </p:nvSpPr>
        <p:spPr>
          <a:xfrm>
            <a:off x="4788024" y="476672"/>
            <a:ext cx="3888432" cy="13681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400" dirty="0" smtClean="0"/>
              <a:t>novela</a:t>
            </a:r>
          </a:p>
          <a:p>
            <a:pPr algn="ctr"/>
            <a:r>
              <a:rPr lang="hr-HR" sz="4400" dirty="0" smtClean="0"/>
              <a:t> </a:t>
            </a:r>
            <a:r>
              <a:rPr lang="hr-HR" sz="4400" i="1" dirty="0" smtClean="0"/>
              <a:t>Dani gnjeva</a:t>
            </a:r>
            <a:r>
              <a:rPr lang="hr-HR" i="1" dirty="0" smtClean="0"/>
              <a:t> </a:t>
            </a:r>
            <a:endParaRPr lang="hr-HR" i="1" dirty="0"/>
          </a:p>
        </p:txBody>
      </p:sp>
      <p:pic>
        <p:nvPicPr>
          <p:cNvPr id="18434" name="Picture 2" descr="http://www.bibliofil.hr/upload/covers/1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988840"/>
            <a:ext cx="3456384" cy="450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doravni svitak 1"/>
          <p:cNvSpPr/>
          <p:nvPr/>
        </p:nvSpPr>
        <p:spPr>
          <a:xfrm>
            <a:off x="395536" y="188640"/>
            <a:ext cx="2448272" cy="136815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1942. </a:t>
            </a:r>
            <a:endParaRPr lang="hr-HR" sz="4000" dirty="0"/>
          </a:p>
        </p:txBody>
      </p:sp>
      <p:sp>
        <p:nvSpPr>
          <p:cNvPr id="3" name="Zaobljeni pravokutnik 2"/>
          <p:cNvSpPr/>
          <p:nvPr/>
        </p:nvSpPr>
        <p:spPr>
          <a:xfrm>
            <a:off x="6228184" y="2852936"/>
            <a:ext cx="2592288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Vladimir  Nazor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3203848" y="537321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Bosna</a:t>
            </a:r>
            <a:endParaRPr lang="hr-HR" sz="1600" dirty="0"/>
          </a:p>
        </p:txBody>
      </p:sp>
      <p:sp>
        <p:nvSpPr>
          <p:cNvPr id="6" name="Zaobljeni pravokutnik 5"/>
          <p:cNvSpPr/>
          <p:nvPr/>
        </p:nvSpPr>
        <p:spPr>
          <a:xfrm>
            <a:off x="3131840" y="393305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/>
              <a:t>p</a:t>
            </a:r>
            <a:r>
              <a:rPr lang="hr-HR" sz="4000" dirty="0" smtClean="0"/>
              <a:t>riključenje partizanima</a:t>
            </a:r>
            <a:r>
              <a:rPr lang="hr-HR" sz="1600" dirty="0" smtClean="0"/>
              <a:t> </a:t>
            </a:r>
            <a:endParaRPr lang="hr-HR" sz="1600" dirty="0"/>
          </a:p>
        </p:txBody>
      </p:sp>
      <p:pic>
        <p:nvPicPr>
          <p:cNvPr id="17412" name="Picture 4" descr="http://upload.wikimedia.org/wikipedia/en/4/42/Vladimir_Nazor.jpg"/>
          <p:cNvPicPr>
            <a:picLocks noChangeAspect="1" noChangeArrowheads="1"/>
          </p:cNvPicPr>
          <p:nvPr/>
        </p:nvPicPr>
        <p:blipFill>
          <a:blip r:embed="rId2" cstate="email"/>
          <a:srcRect b="29588"/>
          <a:stretch>
            <a:fillRect/>
          </a:stretch>
        </p:blipFill>
        <p:spPr bwMode="auto">
          <a:xfrm>
            <a:off x="5436096" y="188640"/>
            <a:ext cx="244827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aobljeni pravokutnik 7"/>
          <p:cNvSpPr/>
          <p:nvPr/>
        </p:nvSpPr>
        <p:spPr>
          <a:xfrm>
            <a:off x="467544" y="1772816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/>
              <a:t>s</a:t>
            </a:r>
            <a:r>
              <a:rPr lang="hr-HR" sz="4000" dirty="0" smtClean="0"/>
              <a:t>impatizer </a:t>
            </a:r>
          </a:p>
          <a:p>
            <a:pPr algn="ctr"/>
            <a:r>
              <a:rPr lang="hr-HR" sz="4000" dirty="0" smtClean="0"/>
              <a:t>S. Radića</a:t>
            </a:r>
            <a:endParaRPr lang="hr-HR" sz="1600" dirty="0"/>
          </a:p>
        </p:txBody>
      </p:sp>
      <p:pic>
        <p:nvPicPr>
          <p:cNvPr id="17414" name="Picture 6" descr="https://encrypted-tbn0.gstatic.com/images?q=tbn:ANd9GcQSsJ-zuBg3-rVMO_1uP2Vj6fjQP8pAcryjq_K0NW-kVP41va7_Cw"/>
          <p:cNvPicPr>
            <a:picLocks noChangeAspect="1" noChangeArrowheads="1"/>
          </p:cNvPicPr>
          <p:nvPr/>
        </p:nvPicPr>
        <p:blipFill>
          <a:blip r:embed="rId3" cstate="email"/>
          <a:srcRect b="13686"/>
          <a:stretch>
            <a:fillRect/>
          </a:stretch>
        </p:blipFill>
        <p:spPr bwMode="auto">
          <a:xfrm>
            <a:off x="827584" y="3284984"/>
            <a:ext cx="18859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van Goran Kova&amp;ccaron;i&amp;cacut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392549" cy="4931109"/>
          </a:xfrm>
          <a:prstGeom prst="rect">
            <a:avLst/>
          </a:prstGeom>
          <a:noFill/>
        </p:spPr>
      </p:pic>
      <p:sp>
        <p:nvSpPr>
          <p:cNvPr id="3" name="Zaobljeni pravokutnik 2"/>
          <p:cNvSpPr/>
          <p:nvPr/>
        </p:nvSpPr>
        <p:spPr>
          <a:xfrm>
            <a:off x="5724128" y="260648"/>
            <a:ext cx="3024336" cy="11521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Goran u partizanima</a:t>
            </a:r>
            <a:endParaRPr lang="hr-H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244</Words>
  <Application>Microsoft Office PowerPoint</Application>
  <PresentationFormat>Prikaz na zaslonu (4:3)</PresentationFormat>
  <Paragraphs>92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tema</vt:lpstr>
      <vt:lpstr>IVAN GORAN KOVAČIĆ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Hrvatski povijesni muzej - Memorijalni muzej Ivan Goran Kovačić </vt:lpstr>
      <vt:lpstr>PowerPointova prezentacija</vt:lpstr>
      <vt:lpstr>PowerPointova prezentacija</vt:lpstr>
      <vt:lpstr>PowerPointova prezentacija</vt:lpstr>
      <vt:lpstr>Izradio: Marin Erny, 8. 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Goran Kovačić</dc:title>
  <dc:creator>Korisnik</dc:creator>
  <cp:lastModifiedBy>Knjižnica</cp:lastModifiedBy>
  <cp:revision>46</cp:revision>
  <dcterms:created xsi:type="dcterms:W3CDTF">2014-03-13T16:06:36Z</dcterms:created>
  <dcterms:modified xsi:type="dcterms:W3CDTF">2014-04-03T11:08:56Z</dcterms:modified>
</cp:coreProperties>
</file>